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63" r:id="rId2"/>
    <p:sldId id="289" r:id="rId3"/>
    <p:sldId id="257" r:id="rId4"/>
    <p:sldId id="291" r:id="rId5"/>
    <p:sldId id="265" r:id="rId6"/>
    <p:sldId id="266" r:id="rId7"/>
    <p:sldId id="290" r:id="rId8"/>
    <p:sldId id="269" r:id="rId9"/>
    <p:sldId id="278" r:id="rId10"/>
    <p:sldId id="268" r:id="rId11"/>
    <p:sldId id="272" r:id="rId12"/>
    <p:sldId id="264" r:id="rId13"/>
    <p:sldId id="273" r:id="rId14"/>
    <p:sldId id="274" r:id="rId15"/>
    <p:sldId id="288" r:id="rId16"/>
    <p:sldId id="276" r:id="rId17"/>
    <p:sldId id="281" r:id="rId18"/>
    <p:sldId id="279" r:id="rId19"/>
    <p:sldId id="258" r:id="rId20"/>
    <p:sldId id="284" r:id="rId21"/>
    <p:sldId id="259" r:id="rId22"/>
    <p:sldId id="292" r:id="rId23"/>
    <p:sldId id="260" r:id="rId24"/>
    <p:sldId id="285" r:id="rId25"/>
    <p:sldId id="261" r:id="rId26"/>
    <p:sldId id="293" r:id="rId27"/>
    <p:sldId id="26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Fjalla One" panose="02000506040000020004" pitchFamily="2" charset="0"/>
      <p:regular r:id="rId34"/>
    </p:embeddedFont>
    <p:embeddedFont>
      <p:font typeface="Font Awesome 5 Brands" panose="02000503000000000000" pitchFamily="2" charset="0"/>
      <p:regular r:id="rId35"/>
    </p:embeddedFont>
    <p:embeddedFont>
      <p:font typeface="Noto Sans" panose="020B05020405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66"/>
            <p14:sldId id="290"/>
            <p14:sldId id="269"/>
            <p14:sldId id="278"/>
            <p14:sldId id="268"/>
            <p14:sldId id="272"/>
            <p14:sldId id="264"/>
            <p14:sldId id="273"/>
            <p14:sldId id="274"/>
            <p14:sldId id="288"/>
            <p14:sldId id="276"/>
            <p14:sldId id="281"/>
            <p14:sldId id="279"/>
            <p14:sldId id="258"/>
            <p14:sldId id="284"/>
            <p14:sldId id="259"/>
            <p14:sldId id="292"/>
            <p14:sldId id="260"/>
            <p14:sldId id="285"/>
            <p14:sldId id="261"/>
            <p14:sldId id="29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4092" autoAdjust="0"/>
  </p:normalViewPr>
  <p:slideViewPr>
    <p:cSldViewPr snapToGrid="0">
      <p:cViewPr varScale="1">
        <p:scale>
          <a:sx n="141" d="100"/>
          <a:sy n="141"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12" Type="http://schemas.openxmlformats.org/officeDocument/2006/relationships/image" Target="../media/image19.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15.sv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hyperlink" Target="https://docs.microsoft.com/en-us/ef/efcore-and-ef6/features" TargetMode="Externa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12" Type="http://schemas.openxmlformats.org/officeDocument/2006/relationships/image" Target="../media/image19.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15.sv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hyperlink" Target="https://docs.microsoft.com/en-us/ef/efcore-and-ef6/features"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dirty="0" err="1"/>
            <a:t>ASP.Old</a:t>
          </a:r>
          <a:r>
            <a:rPr lang="en-US" dirty="0"/>
            <a:t>,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am not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custLinFactY="-27421" custLinFactNeighborY="-10000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X="1677" custLinFactNeighborY="-40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custLinFactNeighborY="-32141">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a:t>Who’s using EF6/Core?</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dirty="0"/>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7F1D0FED-CFFF-4FA4-8D85-BDC99D6492AB}" type="pres">
      <dgm:prSet presAssocID="{B97159D9-C7D6-4CAC-A902-5F3880DE511D}" presName="root" presStyleCnt="0">
        <dgm:presLayoutVars>
          <dgm:dir/>
          <dgm:resizeHandles val="exact"/>
        </dgm:presLayoutVars>
      </dgm:prSet>
      <dgm:spPr/>
    </dgm:pt>
    <dgm:pt modelId="{FDDBD463-39B6-4BC7-9258-4D53D4EE718A}" type="pres">
      <dgm:prSet presAssocID="{19E5D454-E2CD-42F0-9923-54D83F34C553}" presName="compNode" presStyleCnt="0"/>
      <dgm:spPr/>
    </dgm:pt>
    <dgm:pt modelId="{4BF96C99-CD17-409D-AD95-C6DC0F58267A}"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DC28F23-CBE2-4450-B6F5-71B85FD99C3D}" type="pres">
      <dgm:prSet presAssocID="{19E5D454-E2CD-42F0-9923-54D83F34C553}" presName="spaceRect" presStyleCnt="0"/>
      <dgm:spPr/>
    </dgm:pt>
    <dgm:pt modelId="{B8892698-A3F5-4B9A-89CC-74678805C1D5}" type="pres">
      <dgm:prSet presAssocID="{19E5D454-E2CD-42F0-9923-54D83F34C553}" presName="textRect" presStyleLbl="revTx" presStyleIdx="0" presStyleCnt="6">
        <dgm:presLayoutVars>
          <dgm:chMax val="1"/>
          <dgm:chPref val="1"/>
        </dgm:presLayoutVars>
      </dgm:prSet>
      <dgm:spPr/>
    </dgm:pt>
    <dgm:pt modelId="{45F3E593-92EF-4301-AA94-0195968E5BF0}" type="pres">
      <dgm:prSet presAssocID="{83E411F5-DA6F-4B17-9B94-B2A67F702910}" presName="sibTrans" presStyleCnt="0"/>
      <dgm:spPr/>
    </dgm:pt>
    <dgm:pt modelId="{43D362D0-7E36-4DAD-AB27-D78C910B0A55}" type="pres">
      <dgm:prSet presAssocID="{15713EC2-F586-4424-9598-08C423A228BA}" presName="compNode" presStyleCnt="0"/>
      <dgm:spPr/>
    </dgm:pt>
    <dgm:pt modelId="{0E89694F-DB13-41A0-854F-1B6EA9F24E97}"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905B16D3-8CA5-4F34-8F61-44C421431445}" type="pres">
      <dgm:prSet presAssocID="{15713EC2-F586-4424-9598-08C423A228BA}" presName="spaceRect" presStyleCnt="0"/>
      <dgm:spPr/>
    </dgm:pt>
    <dgm:pt modelId="{A08CEB61-599E-4697-8F48-0DCB56C83582}" type="pres">
      <dgm:prSet presAssocID="{15713EC2-F586-4424-9598-08C423A228BA}" presName="textRect" presStyleLbl="revTx" presStyleIdx="1" presStyleCnt="6">
        <dgm:presLayoutVars>
          <dgm:chMax val="1"/>
          <dgm:chPref val="1"/>
        </dgm:presLayoutVars>
      </dgm:prSet>
      <dgm:spPr/>
    </dgm:pt>
    <dgm:pt modelId="{045360E8-065C-426A-AB6B-A285F3F6BFC4}" type="pres">
      <dgm:prSet presAssocID="{76F730A5-7D45-4954-B313-F1697EFE4032}" presName="sibTrans" presStyleCnt="0"/>
      <dgm:spPr/>
    </dgm:pt>
    <dgm:pt modelId="{A36A2451-C123-4156-AA19-C5B0F6444895}" type="pres">
      <dgm:prSet presAssocID="{BCB11FEB-08F5-4EA0-A5D4-C79240F36E77}" presName="compNode" presStyleCnt="0"/>
      <dgm:spPr/>
    </dgm:pt>
    <dgm:pt modelId="{3F8E6A5F-2089-4B52-A562-ABD894BC3D02}" type="pres">
      <dgm:prSet presAssocID="{BCB11FEB-08F5-4EA0-A5D4-C79240F36E7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a:ext>
      </dgm:extLst>
    </dgm:pt>
    <dgm:pt modelId="{3FD773EF-F2A9-46A1-97E1-8BF53E6CD11F}" type="pres">
      <dgm:prSet presAssocID="{BCB11FEB-08F5-4EA0-A5D4-C79240F36E77}" presName="spaceRect" presStyleCnt="0"/>
      <dgm:spPr/>
    </dgm:pt>
    <dgm:pt modelId="{15053A90-5E35-41DA-A6CF-606A076B1E62}" type="pres">
      <dgm:prSet presAssocID="{BCB11FEB-08F5-4EA0-A5D4-C79240F36E77}" presName="textRect" presStyleLbl="revTx" presStyleIdx="2" presStyleCnt="6">
        <dgm:presLayoutVars>
          <dgm:chMax val="1"/>
          <dgm:chPref val="1"/>
        </dgm:presLayoutVars>
      </dgm:prSet>
      <dgm:spPr/>
    </dgm:pt>
    <dgm:pt modelId="{071E8E04-082A-43DC-BDF8-2FDE626B9907}" type="pres">
      <dgm:prSet presAssocID="{FECA4520-3B45-4EF7-85BE-9FE251F50192}" presName="sibTrans" presStyleCnt="0"/>
      <dgm:spPr/>
    </dgm:pt>
    <dgm:pt modelId="{B81A341F-1574-439B-9B43-FB953CEF22A5}" type="pres">
      <dgm:prSet presAssocID="{DDBB9AB4-994E-4481-B192-EB91F79E5689}" presName="compNode" presStyleCnt="0"/>
      <dgm:spPr/>
    </dgm:pt>
    <dgm:pt modelId="{5A69E487-F7E3-44BB-9340-0DDF4402C31D}"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4483E38A-C585-45BF-88FD-85116612EA57}" type="pres">
      <dgm:prSet presAssocID="{DDBB9AB4-994E-4481-B192-EB91F79E5689}" presName="spaceRect" presStyleCnt="0"/>
      <dgm:spPr/>
    </dgm:pt>
    <dgm:pt modelId="{51F08C2E-2469-43F1-8DDC-AACD914EF5F9}" type="pres">
      <dgm:prSet presAssocID="{DDBB9AB4-994E-4481-B192-EB91F79E5689}" presName="textRect" presStyleLbl="revTx" presStyleIdx="3" presStyleCnt="6">
        <dgm:presLayoutVars>
          <dgm:chMax val="1"/>
          <dgm:chPref val="1"/>
        </dgm:presLayoutVars>
      </dgm:prSet>
      <dgm:spPr/>
    </dgm:pt>
    <dgm:pt modelId="{7AF9030F-3433-4CE9-A23C-5E605FB49E49}" type="pres">
      <dgm:prSet presAssocID="{20FC170D-91D6-477D-8577-1F254B3C081F}" presName="sibTrans" presStyleCnt="0"/>
      <dgm:spPr/>
    </dgm:pt>
    <dgm:pt modelId="{3E352FF5-E652-48E2-B32F-700ED0729418}" type="pres">
      <dgm:prSet presAssocID="{DCAC2C4B-85BB-41A4-BFF3-4FCBFCC18488}" presName="compNode" presStyleCnt="0"/>
      <dgm:spPr/>
    </dgm:pt>
    <dgm:pt modelId="{D3FF1C5D-5B61-497C-845F-8C7A6B49299C}" type="pres">
      <dgm:prSet presAssocID="{DCAC2C4B-85BB-41A4-BFF3-4FCBFCC1848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atabase"/>
        </a:ext>
      </dgm:extLst>
    </dgm:pt>
    <dgm:pt modelId="{7B2CE8ED-606B-4C13-803A-3C5B50ED5070}" type="pres">
      <dgm:prSet presAssocID="{DCAC2C4B-85BB-41A4-BFF3-4FCBFCC18488}" presName="spaceRect" presStyleCnt="0"/>
      <dgm:spPr/>
    </dgm:pt>
    <dgm:pt modelId="{7251AE36-A5C2-40E8-906E-003EDFAEDD1E}" type="pres">
      <dgm:prSet presAssocID="{DCAC2C4B-85BB-41A4-BFF3-4FCBFCC18488}" presName="textRect" presStyleLbl="revTx" presStyleIdx="4" presStyleCnt="6">
        <dgm:presLayoutVars>
          <dgm:chMax val="1"/>
          <dgm:chPref val="1"/>
        </dgm:presLayoutVars>
      </dgm:prSet>
      <dgm:spPr/>
    </dgm:pt>
    <dgm:pt modelId="{6B392886-D5C7-44F4-A3B6-76E8A56D4D05}" type="pres">
      <dgm:prSet presAssocID="{0E89A57F-FB87-49F1-9E5B-80E0D0BAAF64}" presName="sibTrans" presStyleCnt="0"/>
      <dgm:spPr/>
    </dgm:pt>
    <dgm:pt modelId="{78D439BF-39BB-4EE8-A87F-2D9175C0F7E5}" type="pres">
      <dgm:prSet presAssocID="{14BF3E8A-4E74-4337-A750-2C267DFE7AEC}" presName="compNode" presStyleCnt="0"/>
      <dgm:spPr/>
    </dgm:pt>
    <dgm:pt modelId="{075F8424-91D4-4835-9864-E37D6EC6913F}" type="pres">
      <dgm:prSet presAssocID="{14BF3E8A-4E74-4337-A750-2C267DFE7AE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Paper"/>
        </a:ext>
      </dgm:extLst>
    </dgm:pt>
    <dgm:pt modelId="{4047179E-07AE-440C-899A-37C08447D6F3}" type="pres">
      <dgm:prSet presAssocID="{14BF3E8A-4E74-4337-A750-2C267DFE7AEC}" presName="spaceRect" presStyleCnt="0"/>
      <dgm:spPr/>
    </dgm:pt>
    <dgm:pt modelId="{CAE2D867-7EA5-40E1-A1C1-C9483CCDB91E}" type="pres">
      <dgm:prSet presAssocID="{14BF3E8A-4E74-4337-A750-2C267DFE7AEC}" presName="textRect" presStyleLbl="revTx" presStyleIdx="5" presStyleCnt="6">
        <dgm:presLayoutVars>
          <dgm:chMax val="1"/>
          <dgm:chPref val="1"/>
        </dgm:presLayoutVars>
      </dgm:prSet>
      <dgm:spPr/>
    </dgm:pt>
  </dgm:ptLst>
  <dgm:cxnLst>
    <dgm:cxn modelId="{0C8CE300-5EEE-4784-81D4-0CD9AEE8FB90}" type="presOf" srcId="{B97159D9-C7D6-4CAC-A902-5F3880DE511D}" destId="{7F1D0FED-CFFF-4FA4-8D85-BDC99D6492AB}" srcOrd="0" destOrd="0" presId="urn:microsoft.com/office/officeart/2018/2/layout/IconLabelList"/>
    <dgm:cxn modelId="{456BD213-EF2F-42F0-9E8A-F7E154E5E910}" type="presOf" srcId="{19E5D454-E2CD-42F0-9923-54D83F34C553}" destId="{B8892698-A3F5-4B9A-89CC-74678805C1D5}" srcOrd="0" destOrd="0" presId="urn:microsoft.com/office/officeart/2018/2/layout/IconLabelList"/>
    <dgm:cxn modelId="{BDC98E1F-AFA0-44AF-A692-51EDE72793C8}" srcId="{B97159D9-C7D6-4CAC-A902-5F3880DE511D}" destId="{15713EC2-F586-4424-9598-08C423A228BA}" srcOrd="1" destOrd="0" parTransId="{04F77488-64DB-452F-940D-114740D1DDDB}" sibTransId="{76F730A5-7D45-4954-B313-F1697EFE4032}"/>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DE8448A-E7BB-423C-ABCB-74F0F8F738AE}" type="presOf" srcId="{DCAC2C4B-85BB-41A4-BFF3-4FCBFCC18488}" destId="{7251AE36-A5C2-40E8-906E-003EDFAEDD1E}" srcOrd="0" destOrd="0" presId="urn:microsoft.com/office/officeart/2018/2/layout/IconLabelList"/>
    <dgm:cxn modelId="{3C4D3592-93C4-47B9-9012-0AF64E31657C}" srcId="{B97159D9-C7D6-4CAC-A902-5F3880DE511D}" destId="{19E5D454-E2CD-42F0-9923-54D83F34C553}" srcOrd="0" destOrd="0" parTransId="{3AE8F071-DDF3-4544-A23B-FA0E03EE7660}" sibTransId="{83E411F5-DA6F-4B17-9B94-B2A67F702910}"/>
    <dgm:cxn modelId="{F71BD7A2-AB53-4642-AEB0-DC688BEE7D51}" type="presOf" srcId="{15713EC2-F586-4424-9598-08C423A228BA}" destId="{A08CEB61-599E-4697-8F48-0DCB56C83582}" srcOrd="0" destOrd="0" presId="urn:microsoft.com/office/officeart/2018/2/layout/IconLabelList"/>
    <dgm:cxn modelId="{7D5822A9-274A-4EA6-A495-66AD1B5AC102}" srcId="{B97159D9-C7D6-4CAC-A902-5F3880DE511D}" destId="{DDBB9AB4-994E-4481-B192-EB91F79E5689}" srcOrd="3" destOrd="0" parTransId="{8C54CD93-8E44-4507-8118-E38614A01E37}" sibTransId="{20FC170D-91D6-477D-8577-1F254B3C081F}"/>
    <dgm:cxn modelId="{C9ABECAB-CDA2-450D-B77D-3A47C0A457E4}" type="presOf" srcId="{DDBB9AB4-994E-4481-B192-EB91F79E5689}" destId="{51F08C2E-2469-43F1-8DDC-AACD914EF5F9}" srcOrd="0" destOrd="0" presId="urn:microsoft.com/office/officeart/2018/2/layout/IconLabelList"/>
    <dgm:cxn modelId="{FE5793BE-A5EE-4643-8DB1-0D49F528D70B}" type="presOf" srcId="{BCB11FEB-08F5-4EA0-A5D4-C79240F36E77}" destId="{15053A90-5E35-41DA-A6CF-606A076B1E62}" srcOrd="0" destOrd="0" presId="urn:microsoft.com/office/officeart/2018/2/layout/IconLabelList"/>
    <dgm:cxn modelId="{18BB1AE2-3F51-4620-96B5-09A556054A56}" type="presOf" srcId="{14BF3E8A-4E74-4337-A750-2C267DFE7AEC}" destId="{CAE2D867-7EA5-40E1-A1C1-C9483CCDB91E}" srcOrd="0" destOrd="0" presId="urn:microsoft.com/office/officeart/2018/2/layout/IconLabelList"/>
    <dgm:cxn modelId="{7EEEF037-D13D-4E51-8C82-57BFF57AF409}" type="presParOf" srcId="{7F1D0FED-CFFF-4FA4-8D85-BDC99D6492AB}" destId="{FDDBD463-39B6-4BC7-9258-4D53D4EE718A}" srcOrd="0" destOrd="0" presId="urn:microsoft.com/office/officeart/2018/2/layout/IconLabelList"/>
    <dgm:cxn modelId="{9BC3F481-E19A-4CD4-B0E3-F355111FD18E}" type="presParOf" srcId="{FDDBD463-39B6-4BC7-9258-4D53D4EE718A}" destId="{4BF96C99-CD17-409D-AD95-C6DC0F58267A}" srcOrd="0" destOrd="0" presId="urn:microsoft.com/office/officeart/2018/2/layout/IconLabelList"/>
    <dgm:cxn modelId="{F9151807-1A03-470F-8BC1-ADAC382CF4B2}" type="presParOf" srcId="{FDDBD463-39B6-4BC7-9258-4D53D4EE718A}" destId="{0DC28F23-CBE2-4450-B6F5-71B85FD99C3D}" srcOrd="1" destOrd="0" presId="urn:microsoft.com/office/officeart/2018/2/layout/IconLabelList"/>
    <dgm:cxn modelId="{F46E7392-3725-469D-9972-48EF3314EBF6}" type="presParOf" srcId="{FDDBD463-39B6-4BC7-9258-4D53D4EE718A}" destId="{B8892698-A3F5-4B9A-89CC-74678805C1D5}" srcOrd="2" destOrd="0" presId="urn:microsoft.com/office/officeart/2018/2/layout/IconLabelList"/>
    <dgm:cxn modelId="{233BC976-57D9-4E69-8099-6DA914D28FC9}" type="presParOf" srcId="{7F1D0FED-CFFF-4FA4-8D85-BDC99D6492AB}" destId="{45F3E593-92EF-4301-AA94-0195968E5BF0}" srcOrd="1" destOrd="0" presId="urn:microsoft.com/office/officeart/2018/2/layout/IconLabelList"/>
    <dgm:cxn modelId="{7C7678AB-174E-40A3-B2A4-B0781D6B9F62}" type="presParOf" srcId="{7F1D0FED-CFFF-4FA4-8D85-BDC99D6492AB}" destId="{43D362D0-7E36-4DAD-AB27-D78C910B0A55}" srcOrd="2" destOrd="0" presId="urn:microsoft.com/office/officeart/2018/2/layout/IconLabelList"/>
    <dgm:cxn modelId="{B576A198-8E9C-4C05-BA12-9753C1098385}" type="presParOf" srcId="{43D362D0-7E36-4DAD-AB27-D78C910B0A55}" destId="{0E89694F-DB13-41A0-854F-1B6EA9F24E97}" srcOrd="0" destOrd="0" presId="urn:microsoft.com/office/officeart/2018/2/layout/IconLabelList"/>
    <dgm:cxn modelId="{988297FA-099C-44D6-A870-42B8A963F5CD}" type="presParOf" srcId="{43D362D0-7E36-4DAD-AB27-D78C910B0A55}" destId="{905B16D3-8CA5-4F34-8F61-44C421431445}" srcOrd="1" destOrd="0" presId="urn:microsoft.com/office/officeart/2018/2/layout/IconLabelList"/>
    <dgm:cxn modelId="{0F86CC77-371F-42D5-BA4E-CED1CA1982C0}" type="presParOf" srcId="{43D362D0-7E36-4DAD-AB27-D78C910B0A55}" destId="{A08CEB61-599E-4697-8F48-0DCB56C83582}" srcOrd="2" destOrd="0" presId="urn:microsoft.com/office/officeart/2018/2/layout/IconLabelList"/>
    <dgm:cxn modelId="{5CCC3E1A-0637-4665-ADE4-4AFAC28369F9}" type="presParOf" srcId="{7F1D0FED-CFFF-4FA4-8D85-BDC99D6492AB}" destId="{045360E8-065C-426A-AB6B-A285F3F6BFC4}" srcOrd="3" destOrd="0" presId="urn:microsoft.com/office/officeart/2018/2/layout/IconLabelList"/>
    <dgm:cxn modelId="{D5122336-1EDF-4354-8719-B02B2DCA8726}" type="presParOf" srcId="{7F1D0FED-CFFF-4FA4-8D85-BDC99D6492AB}" destId="{A36A2451-C123-4156-AA19-C5B0F6444895}" srcOrd="4" destOrd="0" presId="urn:microsoft.com/office/officeart/2018/2/layout/IconLabelList"/>
    <dgm:cxn modelId="{61B8F34F-441C-4657-AD17-4BACAE0112C8}" type="presParOf" srcId="{A36A2451-C123-4156-AA19-C5B0F6444895}" destId="{3F8E6A5F-2089-4B52-A562-ABD894BC3D02}" srcOrd="0" destOrd="0" presId="urn:microsoft.com/office/officeart/2018/2/layout/IconLabelList"/>
    <dgm:cxn modelId="{1CA5E79B-6C24-46E9-B1F6-8C7047352BD9}" type="presParOf" srcId="{A36A2451-C123-4156-AA19-C5B0F6444895}" destId="{3FD773EF-F2A9-46A1-97E1-8BF53E6CD11F}" srcOrd="1" destOrd="0" presId="urn:microsoft.com/office/officeart/2018/2/layout/IconLabelList"/>
    <dgm:cxn modelId="{A929C7FB-D644-449D-A360-0A80CF06271D}" type="presParOf" srcId="{A36A2451-C123-4156-AA19-C5B0F6444895}" destId="{15053A90-5E35-41DA-A6CF-606A076B1E62}" srcOrd="2" destOrd="0" presId="urn:microsoft.com/office/officeart/2018/2/layout/IconLabelList"/>
    <dgm:cxn modelId="{AF20760A-9CC5-4721-8DE8-E4136FEF0B37}" type="presParOf" srcId="{7F1D0FED-CFFF-4FA4-8D85-BDC99D6492AB}" destId="{071E8E04-082A-43DC-BDF8-2FDE626B9907}" srcOrd="5" destOrd="0" presId="urn:microsoft.com/office/officeart/2018/2/layout/IconLabelList"/>
    <dgm:cxn modelId="{7BBAC49B-91C5-4A9F-B449-83F9C7D66460}" type="presParOf" srcId="{7F1D0FED-CFFF-4FA4-8D85-BDC99D6492AB}" destId="{B81A341F-1574-439B-9B43-FB953CEF22A5}" srcOrd="6" destOrd="0" presId="urn:microsoft.com/office/officeart/2018/2/layout/IconLabelList"/>
    <dgm:cxn modelId="{3F8282E4-A1F1-46CB-9576-FB2EAA8ADE7F}" type="presParOf" srcId="{B81A341F-1574-439B-9B43-FB953CEF22A5}" destId="{5A69E487-F7E3-44BB-9340-0DDF4402C31D}" srcOrd="0" destOrd="0" presId="urn:microsoft.com/office/officeart/2018/2/layout/IconLabelList"/>
    <dgm:cxn modelId="{774897E6-B5D5-43B9-BF13-32695A915717}" type="presParOf" srcId="{B81A341F-1574-439B-9B43-FB953CEF22A5}" destId="{4483E38A-C585-45BF-88FD-85116612EA57}" srcOrd="1" destOrd="0" presId="urn:microsoft.com/office/officeart/2018/2/layout/IconLabelList"/>
    <dgm:cxn modelId="{740551C6-9350-4C42-9E91-2C70BB325666}" type="presParOf" srcId="{B81A341F-1574-439B-9B43-FB953CEF22A5}" destId="{51F08C2E-2469-43F1-8DDC-AACD914EF5F9}" srcOrd="2" destOrd="0" presId="urn:microsoft.com/office/officeart/2018/2/layout/IconLabelList"/>
    <dgm:cxn modelId="{98909E51-FD3F-4E25-B1F6-64ECA039519C}" type="presParOf" srcId="{7F1D0FED-CFFF-4FA4-8D85-BDC99D6492AB}" destId="{7AF9030F-3433-4CE9-A23C-5E605FB49E49}" srcOrd="7" destOrd="0" presId="urn:microsoft.com/office/officeart/2018/2/layout/IconLabelList"/>
    <dgm:cxn modelId="{6B50BBC9-6068-4C26-9476-09A84E667441}" type="presParOf" srcId="{7F1D0FED-CFFF-4FA4-8D85-BDC99D6492AB}" destId="{3E352FF5-E652-48E2-B32F-700ED0729418}" srcOrd="8" destOrd="0" presId="urn:microsoft.com/office/officeart/2018/2/layout/IconLabelList"/>
    <dgm:cxn modelId="{47CFF1CA-AFA7-4277-94ED-F6D4508844F6}" type="presParOf" srcId="{3E352FF5-E652-48E2-B32F-700ED0729418}" destId="{D3FF1C5D-5B61-497C-845F-8C7A6B49299C}" srcOrd="0" destOrd="0" presId="urn:microsoft.com/office/officeart/2018/2/layout/IconLabelList"/>
    <dgm:cxn modelId="{53997E76-A8B5-4F0B-B8D8-1C0653ED20B4}" type="presParOf" srcId="{3E352FF5-E652-48E2-B32F-700ED0729418}" destId="{7B2CE8ED-606B-4C13-803A-3C5B50ED5070}" srcOrd="1" destOrd="0" presId="urn:microsoft.com/office/officeart/2018/2/layout/IconLabelList"/>
    <dgm:cxn modelId="{FBD363D7-A60D-44E7-AB36-70C6CA06356B}" type="presParOf" srcId="{3E352FF5-E652-48E2-B32F-700ED0729418}" destId="{7251AE36-A5C2-40E8-906E-003EDFAEDD1E}" srcOrd="2" destOrd="0" presId="urn:microsoft.com/office/officeart/2018/2/layout/IconLabelList"/>
    <dgm:cxn modelId="{73545E41-5EFF-428A-B6C5-1E3B91A50775}" type="presParOf" srcId="{7F1D0FED-CFFF-4FA4-8D85-BDC99D6492AB}" destId="{6B392886-D5C7-44F4-A3B6-76E8A56D4D05}" srcOrd="9" destOrd="0" presId="urn:microsoft.com/office/officeart/2018/2/layout/IconLabelList"/>
    <dgm:cxn modelId="{52EB1353-6D57-4FAB-9100-37F34A967EF3}" type="presParOf" srcId="{7F1D0FED-CFFF-4FA4-8D85-BDC99D6492AB}" destId="{78D439BF-39BB-4EE8-A87F-2D9175C0F7E5}" srcOrd="10" destOrd="0" presId="urn:microsoft.com/office/officeart/2018/2/layout/IconLabelList"/>
    <dgm:cxn modelId="{AC233F88-E2F8-4048-B6AB-27972434E9AF}" type="presParOf" srcId="{78D439BF-39BB-4EE8-A87F-2D9175C0F7E5}" destId="{075F8424-91D4-4835-9864-E37D6EC6913F}" srcOrd="0" destOrd="0" presId="urn:microsoft.com/office/officeart/2018/2/layout/IconLabelList"/>
    <dgm:cxn modelId="{CB551EFA-F764-46B4-A52C-47FA8F7BE031}" type="presParOf" srcId="{78D439BF-39BB-4EE8-A87F-2D9175C0F7E5}" destId="{4047179E-07AE-440C-899A-37C08447D6F3}" srcOrd="1" destOrd="0" presId="urn:microsoft.com/office/officeart/2018/2/layout/IconLabelList"/>
    <dgm:cxn modelId="{98A700A6-DC7E-44F0-8F51-8586EC48DF05}" type="presParOf" srcId="{78D439BF-39BB-4EE8-A87F-2D9175C0F7E5}" destId="{CAE2D867-7EA5-40E1-A1C1-C9483CCDB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488924"/>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488924"/>
        <a:ext cx="1843593" cy="390542"/>
      </dsp:txXfrm>
    </dsp:sp>
    <dsp:sp modelId="{46CC0ECA-74DC-4B99-A266-FDA151596230}">
      <dsp:nvSpPr>
        <dsp:cNvPr id="0" name=""/>
        <dsp:cNvSpPr/>
      </dsp:nvSpPr>
      <dsp:spPr>
        <a:xfrm>
          <a:off x="2779769" y="71452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505605"/>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ASP.Old</a:t>
          </a:r>
          <a:r>
            <a:rPr lang="en-US" sz="1100" kern="1200" dirty="0"/>
            <a:t>,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505605"/>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am not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96C99-CD17-409D-AD95-C6DC0F58267A}">
      <dsp:nvSpPr>
        <dsp:cNvPr id="0" name=""/>
        <dsp:cNvSpPr/>
      </dsp:nvSpPr>
      <dsp:spPr>
        <a:xfrm>
          <a:off x="421398" y="1268106"/>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8892698-A3F5-4B9A-89CC-74678805C1D5}">
      <dsp:nvSpPr>
        <dsp:cNvPr id="0" name=""/>
        <dsp:cNvSpPr/>
      </dsp:nvSpPr>
      <dsp:spPr>
        <a:xfrm>
          <a:off x="841"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.Net Core?</a:t>
          </a:r>
        </a:p>
      </dsp:txBody>
      <dsp:txXfrm>
        <a:off x="841" y="2201148"/>
        <a:ext cx="1529296" cy="611718"/>
      </dsp:txXfrm>
    </dsp:sp>
    <dsp:sp modelId="{0E89694F-DB13-41A0-854F-1B6EA9F24E97}">
      <dsp:nvSpPr>
        <dsp:cNvPr id="0" name=""/>
        <dsp:cNvSpPr/>
      </dsp:nvSpPr>
      <dsp:spPr>
        <a:xfrm>
          <a:off x="2218322" y="1268106"/>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8CEB61-599E-4697-8F48-0DCB56C83582}">
      <dsp:nvSpPr>
        <dsp:cNvPr id="0" name=""/>
        <dsp:cNvSpPr/>
      </dsp:nvSpPr>
      <dsp:spPr>
        <a:xfrm>
          <a:off x="1797765"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EF6/Core?</a:t>
          </a:r>
        </a:p>
      </dsp:txBody>
      <dsp:txXfrm>
        <a:off x="1797765" y="2201148"/>
        <a:ext cx="1529296" cy="611718"/>
      </dsp:txXfrm>
    </dsp:sp>
    <dsp:sp modelId="{3F8E6A5F-2089-4B52-A562-ABD894BC3D02}">
      <dsp:nvSpPr>
        <dsp:cNvPr id="0" name=""/>
        <dsp:cNvSpPr/>
      </dsp:nvSpPr>
      <dsp:spPr>
        <a:xfrm>
          <a:off x="4015246" y="1268106"/>
          <a:ext cx="688183" cy="6881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5053A90-5E35-41DA-A6CF-606A076B1E62}">
      <dsp:nvSpPr>
        <dsp:cNvPr id="0" name=""/>
        <dsp:cNvSpPr/>
      </dsp:nvSpPr>
      <dsp:spPr>
        <a:xfrm>
          <a:off x="3594689"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other ORMs?</a:t>
          </a:r>
        </a:p>
      </dsp:txBody>
      <dsp:txXfrm>
        <a:off x="3594689" y="2201148"/>
        <a:ext cx="1529296" cy="611718"/>
      </dsp:txXfrm>
    </dsp:sp>
    <dsp:sp modelId="{5A69E487-F7E3-44BB-9340-0DDF4402C31D}">
      <dsp:nvSpPr>
        <dsp:cNvPr id="0" name=""/>
        <dsp:cNvSpPr/>
      </dsp:nvSpPr>
      <dsp:spPr>
        <a:xfrm>
          <a:off x="5812170" y="1268106"/>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1F08C2E-2469-43F1-8DDC-AACD914EF5F9}">
      <dsp:nvSpPr>
        <dsp:cNvPr id="0" name=""/>
        <dsp:cNvSpPr/>
      </dsp:nvSpPr>
      <dsp:spPr>
        <a:xfrm>
          <a:off x="5391613"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What do you think of EF6/Core?</a:t>
          </a:r>
        </a:p>
      </dsp:txBody>
      <dsp:txXfrm>
        <a:off x="5391613" y="2201148"/>
        <a:ext cx="1529296" cy="611718"/>
      </dsp:txXfrm>
    </dsp:sp>
    <dsp:sp modelId="{D3FF1C5D-5B61-497C-845F-8C7A6B49299C}">
      <dsp:nvSpPr>
        <dsp:cNvPr id="0" name=""/>
        <dsp:cNvSpPr/>
      </dsp:nvSpPr>
      <dsp:spPr>
        <a:xfrm>
          <a:off x="7609093" y="1268106"/>
          <a:ext cx="688183" cy="68818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51AE36-A5C2-40E8-906E-003EDFAEDD1E}">
      <dsp:nvSpPr>
        <dsp:cNvPr id="0" name=""/>
        <dsp:cNvSpPr/>
      </dsp:nvSpPr>
      <dsp:spPr>
        <a:xfrm>
          <a:off x="7188537"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What DB platforms are you using?</a:t>
          </a:r>
        </a:p>
      </dsp:txBody>
      <dsp:txXfrm>
        <a:off x="7188537" y="2201148"/>
        <a:ext cx="1529296" cy="611718"/>
      </dsp:txXfrm>
    </dsp:sp>
    <dsp:sp modelId="{075F8424-91D4-4835-9864-E37D6EC6913F}">
      <dsp:nvSpPr>
        <dsp:cNvPr id="0" name=""/>
        <dsp:cNvSpPr/>
      </dsp:nvSpPr>
      <dsp:spPr>
        <a:xfrm>
          <a:off x="9406017" y="1268106"/>
          <a:ext cx="688183" cy="68818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E2D867-7EA5-40E1-A1C1-C9483CCDB91E}">
      <dsp:nvSpPr>
        <dsp:cNvPr id="0" name=""/>
        <dsp:cNvSpPr/>
      </dsp:nvSpPr>
      <dsp:spPr>
        <a:xfrm>
          <a:off x="8985461"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Visual Studio 2017 or VSCode?</a:t>
          </a:r>
        </a:p>
      </dsp:txBody>
      <dsp:txXfrm>
        <a:off x="8985461" y="2201148"/>
        <a:ext cx="1529296" cy="611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120613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280021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352200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24</a:t>
            </a:fld>
            <a:endParaRPr lang="en-US"/>
          </a:p>
        </p:txBody>
      </p:sp>
    </p:spTree>
    <p:extLst>
      <p:ext uri="{BB962C8B-B14F-4D97-AF65-F5344CB8AC3E}">
        <p14:creationId xmlns:p14="http://schemas.microsoft.com/office/powerpoint/2010/main" val="1187924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8837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50232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https://docs.microsoft.com/en-us/ef/efcore-and-ef6/index</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3997806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png"/><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julielerman?ref_src=twsrc%5Egoogle%7Ctwcamp%5Eserp%7Ctwgr%5Eautho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ErikEJ/EFCorePowerTools/" TargetMode="External"/><Relationship Id="rId4" Type="http://schemas.openxmlformats.org/officeDocument/2006/relationships/hyperlink" Target="https://github.com/aspnet/EntityFrameworkCo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hyperlink" Target="https://github.com/aspnet/Announcements/issues/308" TargetMode="External"/><Relationship Id="rId1" Type="http://schemas.openxmlformats.org/officeDocument/2006/relationships/slideLayout" Target="../slideLayouts/slideLayout2.xml"/><Relationship Id="rId4" Type="http://schemas.openxmlformats.org/officeDocument/2006/relationships/hyperlink" Target="https://blogs.msdn.microsoft.com/dotnet/2018/05/07/net-core-3-and-support-for-windows-desktop-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19915487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Classes that define domain</a:t>
            </a:r>
          </a:p>
          <a:p>
            <a:r>
              <a:rPr lang="en-US" dirty="0"/>
              <a:t>Data Model</a:t>
            </a:r>
          </a:p>
          <a:p>
            <a:endParaRPr lang="en-US" dirty="0"/>
          </a:p>
          <a:p>
            <a:r>
              <a:rPr lang="en-US" dirty="0"/>
              <a:t>State Tracking </a:t>
            </a:r>
          </a:p>
          <a:p>
            <a:r>
              <a:rPr lang="en-US" dirty="0"/>
              <a:t>Deal with DB</a:t>
            </a:r>
          </a:p>
          <a:p>
            <a:endParaRPr lang="en-US" dirty="0"/>
          </a:p>
          <a:p>
            <a:endParaRPr lang="en-US" dirty="0"/>
          </a:p>
        </p:txBody>
      </p:sp>
    </p:spTree>
    <p:extLst>
      <p:ext uri="{BB962C8B-B14F-4D97-AF65-F5344CB8AC3E}">
        <p14:creationId xmlns:p14="http://schemas.microsoft.com/office/powerpoint/2010/main" val="1127721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092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611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16072299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702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Domain/Data Model</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947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625047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116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4: </a:t>
            </a:r>
            <a:br>
              <a:rPr lang="en-US">
                <a:solidFill>
                  <a:schemeClr val="accent1"/>
                </a:solidFill>
              </a:rPr>
            </a:br>
            <a:r>
              <a:rPr lang="en-US">
                <a:solidFill>
                  <a:schemeClr val="accent1"/>
                </a:solidFill>
              </a:rPr>
              <a:t>Complex Relationships</a:t>
            </a:r>
            <a:endParaRPr lang="en-US" dirty="0">
              <a:solidFill>
                <a:schemeClr val="accent1"/>
              </a:solidFill>
            </a:endParaRP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08683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5: </a:t>
            </a:r>
            <a:br>
              <a:rPr lang="en-US" dirty="0">
                <a:solidFill>
                  <a:schemeClr val="accent1"/>
                </a:solidFill>
              </a:rPr>
            </a:br>
            <a:r>
              <a:rPr lang="en-US" dirty="0">
                <a:solidFill>
                  <a:schemeClr val="accent1"/>
                </a:solidFill>
              </a:rPr>
              <a:t>Reverse Engineering</a:t>
            </a:r>
          </a:p>
        </p:txBody>
      </p: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1150541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t>.NET Blog</a:t>
            </a:r>
          </a:p>
          <a:p>
            <a:pPr lvl="1"/>
            <a:r>
              <a:rPr lang="en-US" sz="2000" dirty="0"/>
              <a:t>Entity Framework Tag</a:t>
            </a:r>
          </a:p>
          <a:p>
            <a:r>
              <a:rPr lang="en-US" sz="2400" dirty="0"/>
              <a:t>GitHub</a:t>
            </a:r>
          </a:p>
          <a:p>
            <a:pPr lvl="1"/>
            <a:r>
              <a:rPr lang="en-US" sz="2000" dirty="0">
                <a:hlinkClick r:id="rId4"/>
              </a:rPr>
              <a:t>aspnet/EntityFrameworkCore</a:t>
            </a:r>
            <a:endParaRPr lang="en-US" sz="2000" dirty="0"/>
          </a:p>
          <a:p>
            <a:r>
              <a:rPr lang="en-US" sz="2400" dirty="0"/>
              <a:t>EF Core Power Tools</a:t>
            </a:r>
          </a:p>
          <a:p>
            <a:pPr lvl="1"/>
            <a:r>
              <a:rPr lang="en-US" sz="2000" dirty="0">
                <a:hlinkClick r:id="rId5"/>
              </a:rPr>
              <a:t>ErikEJ/</a:t>
            </a:r>
            <a:r>
              <a:rPr lang="en-US" sz="2000" dirty="0" err="1">
                <a:hlinkClick r:id="rId5"/>
              </a:rPr>
              <a:t>EFCorePowerTools</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dirty="0"/>
              <a:t>New Tooling</a:t>
            </a:r>
          </a:p>
          <a:p>
            <a:pPr lvl="1"/>
            <a:r>
              <a:rPr lang="en-US" dirty="0"/>
              <a:t>The Basics</a:t>
            </a:r>
          </a:p>
          <a:p>
            <a:pPr lvl="1"/>
            <a:r>
              <a:rPr lang="en-US" dirty="0"/>
              <a:t>Migrations</a:t>
            </a:r>
          </a:p>
          <a:p>
            <a:pPr lvl="1"/>
            <a:r>
              <a:rPr lang="en-US" dirty="0"/>
              <a:t>Complex Relationships</a:t>
            </a:r>
          </a:p>
          <a:p>
            <a:pPr lvl="1"/>
            <a:r>
              <a:rPr lang="en-US" dirty="0"/>
              <a:t>Reverse Engineering</a:t>
            </a:r>
          </a:p>
        </p:txBody>
      </p:sp>
    </p:spTree>
    <p:extLst>
      <p:ext uri="{BB962C8B-B14F-4D97-AF65-F5344CB8AC3E}">
        <p14:creationId xmlns:p14="http://schemas.microsoft.com/office/powerpoint/2010/main" val="359599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5529884"/>
            <a:ext cx="7719381" cy="1096331"/>
          </a:xfrm>
        </p:spPr>
        <p:txBody>
          <a:bodyPr>
            <a:normAutofit/>
          </a:bodyPr>
          <a:lstStyle/>
          <a:p>
            <a:r>
              <a:rPr lang="en-US"/>
              <a:t>Questions</a:t>
            </a:r>
          </a:p>
        </p:txBody>
      </p:sp>
      <p:sp>
        <p:nvSpPr>
          <p:cNvPr id="15"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1636941989"/>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433136" y="5091762"/>
            <a:ext cx="7834193" cy="1264588"/>
          </a:xfrm>
        </p:spPr>
        <p:txBody>
          <a:bodyPr vert="horz" lIns="91440" tIns="45720" rIns="91440" bIns="45720" rtlCol="0" anchor="ctr">
            <a:normAutofit/>
          </a:bodyPr>
          <a:lstStyle/>
          <a:p>
            <a:pPr algn="r"/>
            <a:r>
              <a:rPr lang="en-US" sz="4200"/>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rotWithShape="1">
          <a:blip r:embed="rId3"/>
          <a:srcRect b="5063"/>
          <a:stretch/>
        </p:blipFill>
        <p:spPr>
          <a:xfrm>
            <a:off x="-3983" y="10"/>
            <a:ext cx="12192000" cy="4571990"/>
          </a:xfrm>
          <a:prstGeom prst="rect">
            <a:avLst/>
          </a:prstGeom>
        </p:spPr>
      </p:pic>
      <p:cxnSp>
        <p:nvCxnSpPr>
          <p:cNvPr id="26" name="Straight Connector 25">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7392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EF Core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Lightweight </a:t>
            </a:r>
          </a:p>
          <a:p>
            <a:r>
              <a:rPr lang="en-US" sz="2400" dirty="0"/>
              <a:t>Extensible</a:t>
            </a:r>
          </a:p>
          <a:p>
            <a:r>
              <a:rPr lang="en-US" sz="2400" dirty="0"/>
              <a:t>Cross-Platform</a:t>
            </a:r>
          </a:p>
          <a:p>
            <a:r>
              <a:rPr lang="en-US" sz="2400" dirty="0"/>
              <a:t>Similar developer experience</a:t>
            </a:r>
          </a:p>
          <a:p>
            <a:r>
              <a:rPr lang="en-US" sz="2400" dirty="0"/>
              <a:t>Entirely new codebase</a:t>
            </a:r>
          </a:p>
          <a:p>
            <a:r>
              <a:rPr lang="en-US" sz="2400" dirty="0"/>
              <a:t>Not as mature (maybe a good thing)</a:t>
            </a:r>
          </a:p>
          <a:p>
            <a:r>
              <a:rPr lang="en-US" sz="2400" dirty="0"/>
              <a:t>Some features missing; Some deprecated</a:t>
            </a:r>
          </a:p>
          <a:p>
            <a:r>
              <a:rPr lang="en-US" sz="2400" dirty="0"/>
              <a:t>SQL Generation has changed</a:t>
            </a:r>
          </a:p>
        </p:txBody>
      </p:sp>
    </p:spTree>
    <p:extLst>
      <p:ext uri="{BB962C8B-B14F-4D97-AF65-F5344CB8AC3E}">
        <p14:creationId xmlns:p14="http://schemas.microsoft.com/office/powerpoint/2010/main" val="94313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Entity Framework Core</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normAutofit/>
          </a:bodyPr>
          <a:lstStyle/>
          <a:p>
            <a:r>
              <a:rPr lang="en-US" dirty="0"/>
              <a:t>Open Source</a:t>
            </a:r>
          </a:p>
          <a:p>
            <a:pPr lvl="1"/>
            <a:r>
              <a:rPr lang="en-US" dirty="0"/>
              <a:t>Available on GitHub</a:t>
            </a:r>
          </a:p>
          <a:p>
            <a:r>
              <a:rPr lang="en-US" dirty="0"/>
              <a:t>Modular vs. Monolithic</a:t>
            </a:r>
          </a:p>
          <a:p>
            <a:pPr lvl="1"/>
            <a:r>
              <a:rPr lang="en-US" dirty="0"/>
              <a:t>Can override services as needed</a:t>
            </a:r>
          </a:p>
          <a:p>
            <a:r>
              <a:rPr lang="en-US" dirty="0"/>
              <a:t>Cross Platform</a:t>
            </a:r>
          </a:p>
          <a:p>
            <a:pPr lvl="1"/>
            <a:r>
              <a:rPr lang="en-US" dirty="0" err="1"/>
              <a:t>.Net</a:t>
            </a:r>
            <a:r>
              <a:rPr lang="en-US" dirty="0"/>
              <a:t> Core runs on Windows, Mac, Linux</a:t>
            </a:r>
          </a:p>
          <a:p>
            <a:pPr lvl="2"/>
            <a:r>
              <a:rPr lang="en-US" dirty="0"/>
              <a:t>Some DB Providers are not </a:t>
            </a:r>
          </a:p>
          <a:p>
            <a:endParaRPr lang="en-US" dirty="0"/>
          </a:p>
        </p:txBody>
      </p:sp>
    </p:spTree>
    <p:extLst>
      <p:ext uri="{BB962C8B-B14F-4D97-AF65-F5344CB8AC3E}">
        <p14:creationId xmlns:p14="http://schemas.microsoft.com/office/powerpoint/2010/main" val="153289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History: Entity Framework Core v1 – v2.1</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normAutofit fontScale="70000" lnSpcReduction="20000"/>
          </a:bodyPr>
          <a:lstStyle/>
          <a:p>
            <a:r>
              <a:rPr lang="en-US" dirty="0"/>
              <a:t>V1 (June ’16)</a:t>
            </a:r>
          </a:p>
          <a:p>
            <a:r>
              <a:rPr lang="en-US" dirty="0"/>
              <a:t>V2 (Aug ‘17)</a:t>
            </a:r>
          </a:p>
          <a:p>
            <a:pPr lvl="1"/>
            <a:r>
              <a:rPr lang="en-US" dirty="0"/>
              <a:t>Queries</a:t>
            </a:r>
          </a:p>
          <a:p>
            <a:pPr lvl="2"/>
            <a:r>
              <a:rPr lang="en-US" dirty="0"/>
              <a:t>LINQ Queries translation is better</a:t>
            </a:r>
          </a:p>
          <a:p>
            <a:pPr lvl="2"/>
            <a:r>
              <a:rPr lang="en-US" dirty="0"/>
              <a:t>Global Query Filters</a:t>
            </a:r>
          </a:p>
          <a:p>
            <a:pPr lvl="2"/>
            <a:r>
              <a:rPr lang="en-US" dirty="0"/>
              <a:t>Explicitly Compiled Queries</a:t>
            </a:r>
          </a:p>
          <a:p>
            <a:pPr lvl="1"/>
            <a:r>
              <a:rPr lang="en-US" dirty="0"/>
              <a:t>Mapping</a:t>
            </a:r>
          </a:p>
          <a:p>
            <a:pPr lvl="2"/>
            <a:r>
              <a:rPr lang="en-US" dirty="0"/>
              <a:t>Value Object </a:t>
            </a:r>
          </a:p>
          <a:p>
            <a:pPr lvl="2"/>
            <a:r>
              <a:rPr lang="en-US" dirty="0"/>
              <a:t>Table Splitting (1 Entity : Multiple Tables</a:t>
            </a:r>
          </a:p>
          <a:p>
            <a:pPr lvl="1"/>
            <a:r>
              <a:rPr lang="en-US" dirty="0"/>
              <a:t>Other</a:t>
            </a:r>
          </a:p>
          <a:p>
            <a:pPr lvl="2"/>
            <a:r>
              <a:rPr lang="en-US" dirty="0"/>
              <a:t>String interpolation in raw SQL</a:t>
            </a:r>
          </a:p>
          <a:p>
            <a:pPr lvl="2"/>
            <a:r>
              <a:rPr lang="en-US" dirty="0"/>
              <a:t>Better logging</a:t>
            </a:r>
          </a:p>
          <a:p>
            <a:r>
              <a:rPr lang="en-US" dirty="0"/>
              <a:t>V2.1 (May ‘18)</a:t>
            </a:r>
          </a:p>
          <a:p>
            <a:pPr lvl="1"/>
            <a:r>
              <a:rPr lang="en-US" dirty="0"/>
              <a:t>Group By</a:t>
            </a:r>
          </a:p>
          <a:p>
            <a:pPr lvl="1"/>
            <a:r>
              <a:rPr lang="en-US" dirty="0"/>
              <a:t>Lazy Loading</a:t>
            </a:r>
          </a:p>
          <a:p>
            <a:pPr lvl="1"/>
            <a:r>
              <a:rPr lang="en-US" dirty="0"/>
              <a:t>Update (Code) from DB</a:t>
            </a:r>
          </a:p>
          <a:p>
            <a:pPr lvl="1"/>
            <a:r>
              <a:rPr lang="en-US" dirty="0"/>
              <a:t>Oracle* / Cosmos DB Provider*</a:t>
            </a:r>
          </a:p>
          <a:p>
            <a:endParaRPr lang="en-US" dirty="0"/>
          </a:p>
        </p:txBody>
      </p:sp>
    </p:spTree>
    <p:extLst>
      <p:ext uri="{BB962C8B-B14F-4D97-AF65-F5344CB8AC3E}">
        <p14:creationId xmlns:p14="http://schemas.microsoft.com/office/powerpoint/2010/main" val="393057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Roadmap: Entity Framework Core v2.2 &amp; v3</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lstStyle/>
          <a:p>
            <a:r>
              <a:rPr lang="en-US" dirty="0"/>
              <a:t>EF Core v2.2 will be next minor version</a:t>
            </a:r>
          </a:p>
          <a:p>
            <a:pPr lvl="1"/>
            <a:r>
              <a:rPr lang="en-US" dirty="0">
                <a:hlinkClick r:id="rId2"/>
              </a:rPr>
              <a:t>small release</a:t>
            </a:r>
            <a:endParaRPr lang="en-US" dirty="0"/>
          </a:p>
          <a:p>
            <a:pPr lvl="1"/>
            <a:r>
              <a:rPr lang="en-US" dirty="0"/>
              <a:t>before end of year 2018 (currently preview)</a:t>
            </a:r>
          </a:p>
          <a:p>
            <a:r>
              <a:rPr lang="en-US" dirty="0"/>
              <a:t>EF Core v3 will be the next major version </a:t>
            </a:r>
          </a:p>
          <a:p>
            <a:pPr lvl="1"/>
            <a:r>
              <a:rPr lang="en-US" dirty="0"/>
              <a:t>Synchronized with </a:t>
            </a:r>
            <a:r>
              <a:rPr lang="en-US" dirty="0" err="1">
                <a:hlinkClick r:id="rId3"/>
              </a:rPr>
              <a:t>.Net</a:t>
            </a:r>
            <a:r>
              <a:rPr lang="en-US" dirty="0">
                <a:hlinkClick r:id="rId3"/>
              </a:rPr>
              <a:t> Core </a:t>
            </a:r>
            <a:r>
              <a:rPr lang="en-US" dirty="0"/>
              <a:t>and </a:t>
            </a:r>
            <a:r>
              <a:rPr lang="en-US" dirty="0" err="1"/>
              <a:t>ASP.Net</a:t>
            </a:r>
            <a:r>
              <a:rPr lang="en-US" dirty="0"/>
              <a:t> Core </a:t>
            </a:r>
            <a:r>
              <a:rPr lang="en-US" dirty="0">
                <a:hlinkClick r:id="rId4"/>
              </a:rPr>
              <a:t>schedule</a:t>
            </a:r>
            <a:endParaRPr lang="en-US" dirty="0"/>
          </a:p>
          <a:p>
            <a:pPr lvl="1"/>
            <a:r>
              <a:rPr lang="en-US" dirty="0"/>
              <a:t>Expected Q1 – Q2 2019</a:t>
            </a:r>
          </a:p>
        </p:txBody>
      </p:sp>
    </p:spTree>
    <p:extLst>
      <p:ext uri="{BB962C8B-B14F-4D97-AF65-F5344CB8AC3E}">
        <p14:creationId xmlns:p14="http://schemas.microsoft.com/office/powerpoint/2010/main" val="3740008405"/>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TotalTime>
  <Words>968</Words>
  <Application>Microsoft Office PowerPoint</Application>
  <PresentationFormat>Widescreen</PresentationFormat>
  <Paragraphs>236</Paragraphs>
  <Slides>27</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Font Awesome 5 Brands</vt:lpstr>
      <vt:lpstr>Calibri</vt:lpstr>
      <vt:lpstr>Fjalla One</vt:lpstr>
      <vt:lpstr>Arial</vt:lpstr>
      <vt:lpstr>Noto Sans</vt:lpstr>
      <vt:lpstr>Office Theme</vt:lpstr>
      <vt:lpstr>Daniel Segan</vt:lpstr>
      <vt:lpstr>About me</vt:lpstr>
      <vt:lpstr>Overview</vt:lpstr>
      <vt:lpstr>Questions</vt:lpstr>
      <vt:lpstr>History: Entity Framework v1 – v6</vt:lpstr>
      <vt:lpstr>EF Core</vt:lpstr>
      <vt:lpstr>Entity Framework Core</vt:lpstr>
      <vt:lpstr>History: Entity Framework Core v1 – v2.1</vt:lpstr>
      <vt:lpstr>Roadmap: Entity Framework Core v2.2 &amp; v3</vt:lpstr>
      <vt:lpstr>EF6 vs. EF Core</vt:lpstr>
      <vt:lpstr>EF Core DB Support</vt:lpstr>
      <vt:lpstr>Some EF Core Alternatives…</vt:lpstr>
      <vt:lpstr>EF Core Concepts </vt:lpstr>
      <vt:lpstr>EF Core Concepts </vt:lpstr>
      <vt:lpstr>EF Core Concepts </vt:lpstr>
      <vt:lpstr>EF Core Tooling: CLI / VS Code</vt:lpstr>
      <vt:lpstr>EF Core Tooling: Visual Studio</vt:lpstr>
      <vt:lpstr>EF Core Tooling: VS Code</vt:lpstr>
      <vt:lpstr>Demo 1: Tooling</vt:lpstr>
      <vt:lpstr>EF Core Tooling: CLI / VS Code</vt:lpstr>
      <vt:lpstr>Demo 2:  Basics</vt:lpstr>
      <vt:lpstr>EF Core Tooling: CLI / VS Code</vt:lpstr>
      <vt:lpstr>Demo 3:  Migrations</vt:lpstr>
      <vt:lpstr>EF Core Tooling: CLI / VS Code</vt:lpstr>
      <vt:lpstr>Demo 4:  Complex Relationships</vt:lpstr>
      <vt:lpstr>Demo 5:  Reverse Engineering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4</cp:revision>
  <dcterms:created xsi:type="dcterms:W3CDTF">2018-10-15T02:46:49Z</dcterms:created>
  <dcterms:modified xsi:type="dcterms:W3CDTF">2018-10-15T02:49:44Z</dcterms:modified>
</cp:coreProperties>
</file>